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7" r:id="rId8"/>
    <p:sldId id="261" r:id="rId9"/>
    <p:sldId id="263" r:id="rId10"/>
    <p:sldId id="262" r:id="rId11"/>
    <p:sldId id="264" r:id="rId12"/>
    <p:sldId id="266" r:id="rId13"/>
    <p:sldId id="265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F317"/>
    <a:srgbClr val="9AF543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480175"/>
            <a:ext cx="9144000" cy="404813"/>
          </a:xfrm>
          <a:prstGeom prst="rect">
            <a:avLst/>
          </a:prstGeom>
          <a:solidFill>
            <a:srgbClr val="85F317"/>
          </a:solidFill>
          <a:ln w="9525">
            <a:solidFill>
              <a:srgbClr val="85F31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nl-NL" altLang="zh-CN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nl-NL" altLang="zh-CN" noProof="0" smtClean="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940425" y="6497638"/>
            <a:ext cx="30591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nl-NL" altLang="zh-CN" b="1">
                <a:solidFill>
                  <a:schemeClr val="bg1"/>
                </a:solidFill>
                <a:ea typeface="宋体" charset="-122"/>
              </a:rPr>
              <a:t>It’s time to learn Chinese</a:t>
            </a:r>
          </a:p>
        </p:txBody>
      </p:sp>
      <p:pic>
        <p:nvPicPr>
          <p:cNvPr id="5130" name="Picture 10" descr="ccn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8913"/>
            <a:ext cx="2879725" cy="719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6156325" y="1052513"/>
            <a:ext cx="2987675" cy="0"/>
          </a:xfrm>
          <a:prstGeom prst="line">
            <a:avLst/>
          </a:prstGeom>
          <a:noFill/>
          <a:ln w="38100">
            <a:solidFill>
              <a:srgbClr val="85F31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 flipV="1">
            <a:off x="5580063" y="549275"/>
            <a:ext cx="576262" cy="503238"/>
          </a:xfrm>
          <a:prstGeom prst="line">
            <a:avLst/>
          </a:prstGeom>
          <a:noFill/>
          <a:ln w="38100">
            <a:solidFill>
              <a:srgbClr val="85F31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0" y="549275"/>
            <a:ext cx="5580063" cy="0"/>
          </a:xfrm>
          <a:prstGeom prst="line">
            <a:avLst/>
          </a:prstGeom>
          <a:noFill/>
          <a:ln w="38100">
            <a:solidFill>
              <a:srgbClr val="85F31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38100">
            <a:solidFill>
              <a:srgbClr val="85F31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zh-CN"/>
              <a:t>It’s time to learn Chinese</a:t>
            </a:r>
          </a:p>
        </p:txBody>
      </p:sp>
    </p:spTree>
    <p:extLst>
      <p:ext uri="{BB962C8B-B14F-4D97-AF65-F5344CB8AC3E}">
        <p14:creationId xmlns="" xmlns:p14="http://schemas.microsoft.com/office/powerpoint/2010/main" val="341750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620713"/>
            <a:ext cx="2074863" cy="55054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620713"/>
            <a:ext cx="6075362" cy="55054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zh-CN"/>
              <a:t>It’s time to learn Chinese</a:t>
            </a:r>
          </a:p>
        </p:txBody>
      </p:sp>
    </p:spTree>
    <p:extLst>
      <p:ext uri="{BB962C8B-B14F-4D97-AF65-F5344CB8AC3E}">
        <p14:creationId xmlns="" xmlns:p14="http://schemas.microsoft.com/office/powerpoint/2010/main" val="98180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zh-CN"/>
              <a:t>It’s time to learn Chinese</a:t>
            </a:r>
          </a:p>
        </p:txBody>
      </p:sp>
    </p:spTree>
    <p:extLst>
      <p:ext uri="{BB962C8B-B14F-4D97-AF65-F5344CB8AC3E}">
        <p14:creationId xmlns="" xmlns:p14="http://schemas.microsoft.com/office/powerpoint/2010/main" val="368043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zh-CN"/>
              <a:t>It’s time to learn Chinese</a:t>
            </a:r>
          </a:p>
        </p:txBody>
      </p:sp>
    </p:spTree>
    <p:extLst>
      <p:ext uri="{BB962C8B-B14F-4D97-AF65-F5344CB8AC3E}">
        <p14:creationId xmlns="" xmlns:p14="http://schemas.microsoft.com/office/powerpoint/2010/main" val="275583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zh-CN"/>
              <a:t>It’s time to learn Chinese</a:t>
            </a:r>
          </a:p>
        </p:txBody>
      </p:sp>
    </p:spTree>
    <p:extLst>
      <p:ext uri="{BB962C8B-B14F-4D97-AF65-F5344CB8AC3E}">
        <p14:creationId xmlns="" xmlns:p14="http://schemas.microsoft.com/office/powerpoint/2010/main" val="125891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zh-CN"/>
              <a:t>It’s time to learn Chinese</a:t>
            </a:r>
          </a:p>
        </p:txBody>
      </p:sp>
    </p:spTree>
    <p:extLst>
      <p:ext uri="{BB962C8B-B14F-4D97-AF65-F5344CB8AC3E}">
        <p14:creationId xmlns="" xmlns:p14="http://schemas.microsoft.com/office/powerpoint/2010/main" val="405784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zh-CN"/>
              <a:t>It’s time to learn Chinese</a:t>
            </a:r>
          </a:p>
        </p:txBody>
      </p:sp>
    </p:spTree>
    <p:extLst>
      <p:ext uri="{BB962C8B-B14F-4D97-AF65-F5344CB8AC3E}">
        <p14:creationId xmlns="" xmlns:p14="http://schemas.microsoft.com/office/powerpoint/2010/main" val="280436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zh-CN"/>
              <a:t>It’s time to learn Chinese</a:t>
            </a:r>
          </a:p>
        </p:txBody>
      </p:sp>
    </p:spTree>
    <p:extLst>
      <p:ext uri="{BB962C8B-B14F-4D97-AF65-F5344CB8AC3E}">
        <p14:creationId xmlns="" xmlns:p14="http://schemas.microsoft.com/office/powerpoint/2010/main" val="198813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zh-CN"/>
              <a:t>It’s time to learn Chinese</a:t>
            </a:r>
          </a:p>
        </p:txBody>
      </p:sp>
    </p:spTree>
    <p:extLst>
      <p:ext uri="{BB962C8B-B14F-4D97-AF65-F5344CB8AC3E}">
        <p14:creationId xmlns="" xmlns:p14="http://schemas.microsoft.com/office/powerpoint/2010/main" val="346593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zh-CN"/>
              <a:t>It’s time to learn Chinese</a:t>
            </a:r>
          </a:p>
        </p:txBody>
      </p:sp>
    </p:spTree>
    <p:extLst>
      <p:ext uri="{BB962C8B-B14F-4D97-AF65-F5344CB8AC3E}">
        <p14:creationId xmlns="" xmlns:p14="http://schemas.microsoft.com/office/powerpoint/2010/main" val="370758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480175"/>
            <a:ext cx="9144000" cy="404813"/>
          </a:xfrm>
          <a:prstGeom prst="rect">
            <a:avLst/>
          </a:prstGeom>
          <a:solidFill>
            <a:srgbClr val="85F317"/>
          </a:solidFill>
          <a:ln w="9525">
            <a:solidFill>
              <a:srgbClr val="85F31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0713"/>
            <a:ext cx="49672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zh-CN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zh-CN" smtClean="0"/>
              <a:t>Klik om de opmaakprofielen van de modeltekst te bewerken</a:t>
            </a:r>
          </a:p>
          <a:p>
            <a:pPr lvl="1"/>
            <a:r>
              <a:rPr lang="nl-NL" altLang="zh-CN" smtClean="0"/>
              <a:t>Tweede niveau</a:t>
            </a:r>
          </a:p>
          <a:p>
            <a:pPr lvl="2"/>
            <a:r>
              <a:rPr lang="nl-NL" altLang="zh-CN" smtClean="0"/>
              <a:t>Derde niveau</a:t>
            </a:r>
          </a:p>
          <a:p>
            <a:pPr lvl="3"/>
            <a:r>
              <a:rPr lang="nl-NL" altLang="zh-CN" smtClean="0"/>
              <a:t>Vierde niveau</a:t>
            </a:r>
          </a:p>
          <a:p>
            <a:pPr lvl="4"/>
            <a:r>
              <a:rPr lang="nl-NL" altLang="zh-CN" smtClean="0"/>
              <a:t>Vijfde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0425" y="6497638"/>
            <a:ext cx="30591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bg1"/>
                </a:solidFill>
                <a:ea typeface="宋体" charset="-122"/>
              </a:defRPr>
            </a:lvl1pPr>
          </a:lstStyle>
          <a:p>
            <a:r>
              <a:rPr lang="nl-NL" altLang="zh-CN"/>
              <a:t>It’s time to learn Chinese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6156325" y="1052513"/>
            <a:ext cx="2987675" cy="0"/>
          </a:xfrm>
          <a:prstGeom prst="line">
            <a:avLst/>
          </a:prstGeom>
          <a:noFill/>
          <a:ln w="38100">
            <a:solidFill>
              <a:srgbClr val="85F31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H="1" flipV="1">
            <a:off x="5580063" y="549275"/>
            <a:ext cx="576262" cy="503238"/>
          </a:xfrm>
          <a:prstGeom prst="line">
            <a:avLst/>
          </a:prstGeom>
          <a:noFill/>
          <a:ln w="38100">
            <a:solidFill>
              <a:srgbClr val="85F31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H="1">
            <a:off x="0" y="549275"/>
            <a:ext cx="5580063" cy="0"/>
          </a:xfrm>
          <a:prstGeom prst="line">
            <a:avLst/>
          </a:prstGeom>
          <a:noFill/>
          <a:ln w="38100">
            <a:solidFill>
              <a:srgbClr val="85F31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38" name="Picture 14" descr="ccn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8913"/>
            <a:ext cx="2879725" cy="719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38100">
            <a:solidFill>
              <a:srgbClr val="85F31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hyperlink" Target="http://www.chineesvoorkinderen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772400" cy="3096493"/>
          </a:xfrm>
        </p:spPr>
        <p:txBody>
          <a:bodyPr/>
          <a:lstStyle/>
          <a:p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荷兰汉语学院五</a:t>
            </a:r>
            <a:r>
              <a:rPr lang="zh-CN" altLang="en-US" sz="3600" dirty="0" smtClean="0">
                <a:solidFill>
                  <a:schemeClr val="accent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zh-CN" altLang="nl-NL" sz="3600" dirty="0" smtClean="0">
                <a:solidFill>
                  <a:schemeClr val="accent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历程回顾</a:t>
            </a:r>
            <a:r>
              <a:rPr lang="nl-NL" altLang="zh-CN" dirty="0" smtClean="0">
                <a:solidFill>
                  <a:schemeClr val="accent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nl-NL" altLang="zh-CN" dirty="0" smtClean="0">
                <a:solidFill>
                  <a:schemeClr val="accent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</a:br>
            <a:r>
              <a:rPr lang="nl-NL" altLang="zh-C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nl-NL" altLang="zh-C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altLang="zh-CN" dirty="0" smtClean="0">
                <a:solidFill>
                  <a:schemeClr val="accent1">
                    <a:lumMod val="50000"/>
                  </a:schemeClr>
                </a:solidFill>
              </a:rPr>
              <a:t>Terugblik op 5 jaar CCN</a:t>
            </a:r>
            <a:endParaRPr lang="zh-CN" altLang="zh-CN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err="1" smtClean="0"/>
              <a:t>Cultuur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Activiteiten</a:t>
            </a:r>
            <a:r>
              <a:rPr lang="en-US" altLang="zh-CN" dirty="0" smtClean="0"/>
              <a:t> – </a:t>
            </a:r>
            <a:r>
              <a:rPr lang="zh-CN" altLang="en-US" dirty="0" smtClean="0"/>
              <a:t>书法和太极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zh-CN" smtClean="0"/>
              <a:t>It’s time to learn Chinese</a:t>
            </a:r>
            <a:endParaRPr lang="nl-NL" altLang="zh-CN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67544" y="1556792"/>
            <a:ext cx="822960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2009 - 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workshop </a:t>
            </a:r>
            <a:r>
              <a:rPr kumimoji="0" lang="nl-NL" altLang="zh-CN" sz="2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Kalligrafie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Tai-chi</a:t>
            </a:r>
          </a:p>
        </p:txBody>
      </p:sp>
      <p:pic>
        <p:nvPicPr>
          <p:cNvPr id="6" name="Picture 5" descr="IMG_06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76872"/>
            <a:ext cx="2592288" cy="1944216"/>
          </a:xfrm>
          <a:prstGeom prst="rect">
            <a:avLst/>
          </a:prstGeom>
        </p:spPr>
      </p:pic>
      <p:pic>
        <p:nvPicPr>
          <p:cNvPr id="7" name="Picture 6" descr="IMG_07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573016"/>
            <a:ext cx="3353848" cy="2515386"/>
          </a:xfrm>
          <a:prstGeom prst="rect">
            <a:avLst/>
          </a:prstGeom>
        </p:spPr>
      </p:pic>
      <p:pic>
        <p:nvPicPr>
          <p:cNvPr id="8" name="Picture 7" descr="IMG_06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365104"/>
            <a:ext cx="2592288" cy="1944216"/>
          </a:xfrm>
          <a:prstGeom prst="rect">
            <a:avLst/>
          </a:prstGeom>
        </p:spPr>
      </p:pic>
      <p:pic>
        <p:nvPicPr>
          <p:cNvPr id="9" name="Picture 8" descr="IMG_06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852936"/>
            <a:ext cx="1674186" cy="24842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99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err="1" smtClean="0"/>
              <a:t>Cultuur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Activiteiten</a:t>
            </a:r>
            <a:r>
              <a:rPr lang="en-US" altLang="zh-CN" dirty="0" smtClean="0"/>
              <a:t> – </a:t>
            </a:r>
            <a:r>
              <a:rPr lang="zh-CN" altLang="en-US" dirty="0" smtClean="0"/>
              <a:t>赏灯会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556792"/>
            <a:ext cx="8229600" cy="4569371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2010.01  China</a:t>
            </a:r>
            <a:r>
              <a:rPr lang="zh-CN" altLang="en-US" dirty="0" smtClean="0"/>
              <a:t> </a:t>
            </a:r>
            <a:r>
              <a:rPr lang="nl-NL" altLang="zh-CN" dirty="0" smtClean="0"/>
              <a:t>Festival of </a:t>
            </a:r>
            <a:r>
              <a:rPr lang="en-US" altLang="zh-CN" dirty="0" smtClean="0"/>
              <a:t>lights in </a:t>
            </a:r>
            <a:r>
              <a:rPr lang="en-US" altLang="zh-CN" dirty="0" err="1" smtClean="0"/>
              <a:t>Emmen</a:t>
            </a:r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zh-CN" smtClean="0"/>
              <a:t>It’s time to learn Chinese</a:t>
            </a:r>
            <a:endParaRPr lang="nl-NL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188498"/>
            <a:ext cx="1934338" cy="14507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972568"/>
            <a:ext cx="1800200" cy="1350150"/>
          </a:xfrm>
          <a:prstGeom prst="rect">
            <a:avLst/>
          </a:prstGeom>
        </p:spPr>
      </p:pic>
      <p:pic>
        <p:nvPicPr>
          <p:cNvPr id="10" name="Picture 9" descr="CFoL 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292712"/>
            <a:ext cx="2880320" cy="3989224"/>
          </a:xfrm>
          <a:prstGeom prst="rect">
            <a:avLst/>
          </a:prstGeom>
        </p:spPr>
      </p:pic>
      <p:pic>
        <p:nvPicPr>
          <p:cNvPr id="11" name="Picture 10" descr="CFoL 0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4957" y="4099846"/>
            <a:ext cx="1656184" cy="2208245"/>
          </a:xfrm>
          <a:prstGeom prst="rect">
            <a:avLst/>
          </a:prstGeom>
        </p:spPr>
      </p:pic>
      <p:pic>
        <p:nvPicPr>
          <p:cNvPr id="12" name="Picture 11" descr="CFoL 0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0454" y="3639252"/>
            <a:ext cx="1728192" cy="12961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8065"/>
            <a:ext cx="1800200" cy="24002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74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09120"/>
            <a:ext cx="2423402" cy="16156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err="1" smtClean="0"/>
              <a:t>Cultuur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Activiteiten</a:t>
            </a:r>
            <a:r>
              <a:rPr lang="en-US" altLang="zh-CN" dirty="0" smtClean="0"/>
              <a:t> – </a:t>
            </a:r>
            <a:r>
              <a:rPr lang="zh-CN" altLang="en-US" dirty="0" smtClean="0"/>
              <a:t>专题讲座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2010</a:t>
            </a:r>
            <a:r>
              <a:rPr lang="en-US" altLang="zh-CN" dirty="0"/>
              <a:t>.</a:t>
            </a:r>
            <a:r>
              <a:rPr lang="zh-CN" altLang="en-US" dirty="0" smtClean="0"/>
              <a:t> </a:t>
            </a:r>
            <a:r>
              <a:rPr lang="en-US" altLang="zh-CN" dirty="0" smtClean="0"/>
              <a:t>02 - </a:t>
            </a:r>
            <a:r>
              <a:rPr lang="en-US" altLang="zh-CN" dirty="0" err="1" smtClean="0"/>
              <a:t>Cultuur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avond</a:t>
            </a:r>
            <a:endParaRPr lang="en-US" altLang="zh-CN" dirty="0" smtClean="0"/>
          </a:p>
          <a:p>
            <a:pPr lvl="1"/>
            <a:r>
              <a:rPr lang="nl-NL" altLang="zh-CN" dirty="0" smtClean="0"/>
              <a:t>Lezing over Chinese karakters en </a:t>
            </a:r>
            <a:br>
              <a:rPr lang="nl-NL" altLang="zh-CN" dirty="0" smtClean="0"/>
            </a:br>
            <a:r>
              <a:rPr lang="nl-NL" altLang="zh-CN" dirty="0" smtClean="0"/>
              <a:t>Chinese medicijn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zh-CN" smtClean="0"/>
              <a:t>It’s time to learn Chinese</a:t>
            </a:r>
            <a:endParaRPr lang="nl-NL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40968"/>
            <a:ext cx="2826060" cy="1884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77072"/>
            <a:ext cx="2976600" cy="1984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16832"/>
            <a:ext cx="2376264" cy="1584176"/>
          </a:xfrm>
          <a:prstGeom prst="rect">
            <a:avLst/>
          </a:prstGeom>
          <a:scene3d>
            <a:camera prst="orthographicFront">
              <a:rot lat="20999999" lon="0" rev="15300000"/>
            </a:camera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12236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Cultuur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Activiteiten</a:t>
            </a:r>
            <a:r>
              <a:rPr lang="en-US" altLang="zh-CN" dirty="0" smtClean="0"/>
              <a:t> – </a:t>
            </a:r>
            <a:r>
              <a:rPr lang="zh-CN" altLang="en-US" dirty="0"/>
              <a:t>参观博物馆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2011 - Facing China </a:t>
            </a:r>
            <a:r>
              <a:rPr lang="en-US" altLang="zh-CN" dirty="0" err="1" smtClean="0"/>
              <a:t>tentoonstelling</a:t>
            </a:r>
            <a:r>
              <a:rPr lang="en-US" altLang="zh-CN" dirty="0" smtClean="0"/>
              <a:t> in </a:t>
            </a:r>
            <a:r>
              <a:rPr lang="en-US" altLang="zh-CN" dirty="0" err="1" smtClean="0"/>
              <a:t>Laren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       </a:t>
            </a:r>
            <a:r>
              <a:rPr lang="en-US" altLang="zh-CN" sz="2400" dirty="0" smtClean="0"/>
              <a:t>lunch </a:t>
            </a:r>
            <a:r>
              <a:rPr lang="en-US" altLang="zh-CN" sz="2400" dirty="0" err="1" smtClean="0"/>
              <a:t>bij</a:t>
            </a:r>
            <a:r>
              <a:rPr lang="en-US" altLang="zh-CN" sz="2400" dirty="0" smtClean="0"/>
              <a:t> Royal Mandarin House Hilversum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</a:t>
            </a:r>
            <a:r>
              <a:rPr lang="en-US" altLang="zh-CN" sz="2000" dirty="0" smtClean="0"/>
              <a:t>(3</a:t>
            </a:r>
            <a:r>
              <a:rPr lang="en-US" altLang="zh-CN" sz="2000" baseline="30000" dirty="0" smtClean="0"/>
              <a:t>de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beste</a:t>
            </a:r>
            <a:r>
              <a:rPr lang="en-US" altLang="zh-CN" sz="2000" dirty="0" smtClean="0"/>
              <a:t> Chinese Restaurant van NL)</a:t>
            </a:r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zh-CN" smtClean="0"/>
              <a:t>It’s time to learn Chinese</a:t>
            </a:r>
            <a:endParaRPr lang="nl-NL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69160"/>
            <a:ext cx="1800200" cy="1350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11" y="4039832"/>
            <a:ext cx="2352261" cy="17641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96054"/>
            <a:ext cx="2484276" cy="18632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921930"/>
            <a:ext cx="1800198" cy="1350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3" y="3537012"/>
            <a:ext cx="1440160" cy="1080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33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4967287" cy="576039"/>
          </a:xfrm>
        </p:spPr>
        <p:txBody>
          <a:bodyPr/>
          <a:lstStyle/>
          <a:p>
            <a:r>
              <a:rPr lang="nl-NL" sz="2800" dirty="0" smtClean="0"/>
              <a:t>CCN in de toekomst</a:t>
            </a:r>
            <a:r>
              <a:rPr lang="zh-CN" altLang="en-US" sz="2800" dirty="0" smtClean="0"/>
              <a:t>， 未来</a:t>
            </a:r>
            <a:endParaRPr lang="nl-N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776"/>
            <a:ext cx="8229600" cy="4713387"/>
          </a:xfrm>
        </p:spPr>
        <p:txBody>
          <a:bodyPr/>
          <a:lstStyle/>
          <a:p>
            <a:r>
              <a:rPr lang="en-US" altLang="zh-CN" dirty="0" smtClean="0"/>
              <a:t>2011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月， 荷兰华文精英教育中心开学了！</a:t>
            </a:r>
            <a:endParaRPr lang="nl-NL" dirty="0" smtClean="0"/>
          </a:p>
          <a:p>
            <a:pPr marL="0" indent="0">
              <a:buNone/>
            </a:pPr>
            <a:r>
              <a:rPr lang="en-US" altLang="zh-CN" sz="2400" dirty="0" smtClean="0"/>
              <a:t>    CON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 Utrecht en Amsterdam </a:t>
            </a:r>
            <a:r>
              <a:rPr lang="en-US" altLang="zh-CN" sz="2400" dirty="0" err="1" smtClean="0"/>
              <a:t>gestart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            met </a:t>
            </a:r>
            <a:r>
              <a:rPr lang="en-US" altLang="zh-CN" sz="2400" dirty="0" err="1" smtClean="0"/>
              <a:t>bijna</a:t>
            </a:r>
            <a:r>
              <a:rPr lang="en-US" altLang="zh-CN" sz="2400" dirty="0" smtClean="0"/>
              <a:t> 300 </a:t>
            </a:r>
            <a:r>
              <a:rPr lang="en-US" altLang="zh-CN" sz="2400" dirty="0" err="1" smtClean="0"/>
              <a:t>leerlingen</a:t>
            </a:r>
            <a:r>
              <a:rPr lang="en-US" altLang="zh-CN" sz="2400" dirty="0" smtClean="0"/>
              <a:t> !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    </a:t>
            </a:r>
            <a:r>
              <a:rPr lang="en-US" altLang="zh-CN" sz="2000" dirty="0" err="1" smtClean="0"/>
              <a:t>Kijk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voor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meer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informatie</a:t>
            </a:r>
            <a:r>
              <a:rPr lang="en-US" altLang="zh-CN" sz="2000" dirty="0" smtClean="0"/>
              <a:t> op </a:t>
            </a:r>
            <a:r>
              <a:rPr lang="en-US" altLang="zh-CN" sz="2000" dirty="0" smtClean="0">
                <a:hlinkClick r:id="rId2"/>
              </a:rPr>
              <a:t>www.chineesvoorkinderen.nl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zh-CN" smtClean="0"/>
              <a:t>It’s time to learn Chinese</a:t>
            </a:r>
            <a:endParaRPr lang="nl-NL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21088"/>
            <a:ext cx="1872208" cy="14041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64904"/>
            <a:ext cx="2016224" cy="15121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96952"/>
            <a:ext cx="3600400" cy="27002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365104"/>
            <a:ext cx="1054386" cy="14058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2160240" cy="162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zh-CN" altLang="nl-NL" sz="4800" dirty="0" smtClean="0"/>
              <a:t>鸣谢</a:t>
            </a:r>
            <a:endParaRPr lang="nl-NL" altLang="zh-CN" sz="4800" dirty="0" smtClean="0"/>
          </a:p>
          <a:p>
            <a:pPr algn="ctr">
              <a:buNone/>
            </a:pPr>
            <a:r>
              <a:rPr lang="nl-NL" dirty="0" smtClean="0"/>
              <a:t>Dankwoord</a:t>
            </a:r>
          </a:p>
          <a:p>
            <a:pPr algn="ctr">
              <a:buNone/>
            </a:pPr>
            <a:endParaRPr lang="nl-NL" dirty="0"/>
          </a:p>
          <a:p>
            <a:pPr algn="ctr">
              <a:buNone/>
            </a:pPr>
            <a:r>
              <a:rPr lang="zh-CN" altLang="en-US" dirty="0" smtClean="0"/>
              <a:t>感谢所有真诚关注</a:t>
            </a:r>
            <a:r>
              <a:rPr lang="en-US" altLang="zh-CN" dirty="0" smtClean="0"/>
              <a:t>CCN</a:t>
            </a:r>
          </a:p>
          <a:p>
            <a:pPr algn="ctr">
              <a:buNone/>
            </a:pPr>
            <a:r>
              <a:rPr lang="zh-CN" altLang="en-US" dirty="0" smtClean="0"/>
              <a:t>并给与无私相助的朋友们！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zh-CN" smtClean="0"/>
              <a:t>It’s time to learn Chinese</a:t>
            </a:r>
            <a:endParaRPr lang="nl-NL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0728"/>
            <a:ext cx="8229600" cy="5145435"/>
          </a:xfrm>
        </p:spPr>
        <p:txBody>
          <a:bodyPr/>
          <a:lstStyle/>
          <a:p>
            <a:r>
              <a:rPr lang="zh-CN" altLang="en-US" sz="3600" dirty="0"/>
              <a:t>荷兰汉语学院欢迎</a:t>
            </a:r>
            <a:r>
              <a:rPr lang="zh-CN" altLang="en-US" sz="3600" dirty="0" smtClean="0"/>
              <a:t>你！</a:t>
            </a:r>
            <a:endParaRPr lang="nl-NL" sz="3600" dirty="0" smtClean="0"/>
          </a:p>
          <a:p>
            <a:r>
              <a:rPr lang="nl-NL" dirty="0" smtClean="0"/>
              <a:t>Je bent altijd welkom bij CCN</a:t>
            </a:r>
            <a:r>
              <a:rPr lang="zh-CN" altLang="en-US" dirty="0" smtClean="0"/>
              <a:t>！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zh-CN" smtClean="0"/>
              <a:t>It’s time to learn Chinese</a:t>
            </a:r>
            <a:endParaRPr lang="nl-NL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2204016" cy="1653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7" y="2492897"/>
            <a:ext cx="4896544" cy="36724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40" y="4329101"/>
            <a:ext cx="2304256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zh-CN"/>
              <a:t>It’s time to learn Chinese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7338"/>
            <a:ext cx="8219256" cy="4568825"/>
          </a:xfrm>
        </p:spPr>
        <p:txBody>
          <a:bodyPr/>
          <a:lstStyle/>
          <a:p>
            <a:r>
              <a:rPr lang="zh-CN" altLang="en-US" dirty="0" smtClean="0"/>
              <a:t>对中国语言和文字的热爱</a:t>
            </a:r>
            <a:endParaRPr lang="nl-NL" altLang="zh-CN" dirty="0" smtClean="0"/>
          </a:p>
          <a:p>
            <a:pPr>
              <a:buNone/>
            </a:pPr>
            <a:r>
              <a:rPr lang="nl-NL" altLang="zh-CN" dirty="0" smtClean="0"/>
              <a:t>	</a:t>
            </a:r>
            <a:r>
              <a:rPr lang="nl-NL" altLang="zh-CN" sz="2400" dirty="0" smtClean="0"/>
              <a:t>Ik ben enthousiast over de taal</a:t>
            </a:r>
            <a:r>
              <a:rPr lang="zh-CN" altLang="en-US" sz="2400" dirty="0" smtClean="0"/>
              <a:t> </a:t>
            </a:r>
            <a:r>
              <a:rPr lang="nl-NL" altLang="zh-CN" sz="2400" dirty="0" smtClean="0"/>
              <a:t/>
            </a:r>
            <a:br>
              <a:rPr lang="nl-NL" altLang="zh-CN" sz="2400" dirty="0" smtClean="0"/>
            </a:br>
            <a:endParaRPr lang="en-US" altLang="zh-CN" sz="2400" dirty="0" smtClean="0"/>
          </a:p>
          <a:p>
            <a:r>
              <a:rPr lang="zh-CN" altLang="en-US" dirty="0"/>
              <a:t>对教授中文</a:t>
            </a:r>
            <a:r>
              <a:rPr lang="zh-CN" altLang="en-US" dirty="0" smtClean="0"/>
              <a:t>的兴趣</a:t>
            </a:r>
            <a:endParaRPr lang="nl-NL" altLang="zh-CN" dirty="0" smtClean="0"/>
          </a:p>
          <a:p>
            <a:pPr>
              <a:buNone/>
            </a:pPr>
            <a:r>
              <a:rPr lang="nl-NL" altLang="zh-CN" dirty="0" smtClean="0"/>
              <a:t>	</a:t>
            </a:r>
            <a:r>
              <a:rPr lang="nl-NL" altLang="zh-CN" sz="2400" dirty="0" smtClean="0"/>
              <a:t>Lesgeven is mijn grote passie</a:t>
            </a:r>
            <a:br>
              <a:rPr lang="nl-NL" altLang="zh-CN" sz="2400" dirty="0" smtClean="0"/>
            </a:br>
            <a:endParaRPr lang="nl-NL" altLang="zh-CN" sz="2400" dirty="0" smtClean="0"/>
          </a:p>
          <a:p>
            <a:r>
              <a:rPr lang="zh-CN" altLang="en-US" dirty="0" smtClean="0"/>
              <a:t>在荷兰推动中国语言和文化的使命感</a:t>
            </a:r>
            <a:endParaRPr lang="nl-NL" altLang="zh-CN" dirty="0" smtClean="0"/>
          </a:p>
          <a:p>
            <a:pPr>
              <a:buNone/>
            </a:pPr>
            <a:r>
              <a:rPr lang="nl-NL" altLang="zh-CN" sz="2400" dirty="0" smtClean="0"/>
              <a:t>	Ik beschouw het als mijn roeping om Chinese taal en cultuur in Nederland te promoten.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dirty="0" smtClean="0"/>
              <a:t>    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 </a:t>
            </a:r>
            <a:endParaRPr lang="en-US" altLang="zh-CN" dirty="0" smtClean="0"/>
          </a:p>
          <a:p>
            <a:pPr marL="0" indent="0">
              <a:buNone/>
            </a:pPr>
            <a:endParaRPr lang="zh-CN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96752"/>
            <a:ext cx="1910910" cy="230153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err="1" smtClean="0"/>
              <a:t>Waarom</a:t>
            </a:r>
            <a:r>
              <a:rPr lang="en-US" altLang="zh-CN" dirty="0" smtClean="0"/>
              <a:t> CCN? </a:t>
            </a:r>
            <a:r>
              <a:rPr lang="zh-CN" altLang="en-US" dirty="0" smtClean="0"/>
              <a:t>学院起源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2005</a:t>
            </a:r>
            <a:r>
              <a:rPr lang="zh-CN" altLang="en-US" dirty="0" smtClean="0"/>
              <a:t> 年 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月，正式开学</a:t>
            </a:r>
            <a:r>
              <a:rPr lang="en-US" altLang="zh-CN" dirty="0" smtClean="0"/>
              <a:t>,</a:t>
            </a:r>
            <a:r>
              <a:rPr lang="zh-CN" altLang="en-US" dirty="0" smtClean="0"/>
              <a:t>  </a:t>
            </a:r>
            <a:r>
              <a:rPr lang="zh-CN" altLang="nl-NL" dirty="0" smtClean="0"/>
              <a:t>两</a:t>
            </a:r>
            <a:r>
              <a:rPr lang="zh-CN" altLang="en-US" dirty="0" smtClean="0"/>
              <a:t>个班，学员</a:t>
            </a:r>
            <a:r>
              <a:rPr lang="en-US" altLang="zh-CN" dirty="0" smtClean="0"/>
              <a:t>15</a:t>
            </a:r>
            <a:r>
              <a:rPr lang="zh-CN" altLang="en-US" dirty="0" smtClean="0"/>
              <a:t>名</a:t>
            </a:r>
            <a:r>
              <a:rPr lang="nl-NL" altLang="zh-CN" dirty="0" smtClean="0"/>
              <a:t/>
            </a:r>
            <a:br>
              <a:rPr lang="nl-NL" altLang="zh-CN" dirty="0" smtClean="0"/>
            </a:br>
            <a:r>
              <a:rPr lang="nl-NL" altLang="zh-CN" sz="2400" dirty="0" smtClean="0"/>
              <a:t>September 2005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 </a:t>
            </a:r>
            <a:r>
              <a:rPr lang="nl-NL" altLang="zh-CN" sz="2400" dirty="0" smtClean="0"/>
              <a:t> de eerste 2 groepen, 15 studenten</a:t>
            </a:r>
            <a:endParaRPr lang="en-US" altLang="zh-CN" sz="2400" dirty="0" smtClean="0"/>
          </a:p>
          <a:p>
            <a:r>
              <a:rPr lang="zh-CN" altLang="nl-NL" dirty="0" smtClean="0"/>
              <a:t>红京</a:t>
            </a:r>
            <a:r>
              <a:rPr lang="nl-NL" altLang="zh-CN" dirty="0" smtClean="0"/>
              <a:t>   (Jane)</a:t>
            </a:r>
            <a:endParaRPr lang="en-US" altLang="zh-CN" dirty="0" smtClean="0"/>
          </a:p>
          <a:p>
            <a:r>
              <a:rPr lang="zh-CN" altLang="en-US" dirty="0" smtClean="0"/>
              <a:t>晓丽   </a:t>
            </a:r>
            <a:r>
              <a:rPr lang="nl-NL" altLang="zh-CN" dirty="0" smtClean="0"/>
              <a:t>(</a:t>
            </a:r>
            <a:r>
              <a:rPr lang="nl-NL" altLang="zh-CN" dirty="0" err="1" smtClean="0"/>
              <a:t>Xiaoli</a:t>
            </a:r>
            <a:r>
              <a:rPr lang="nl-NL" altLang="zh-CN" dirty="0" smtClean="0"/>
              <a:t>)</a:t>
            </a:r>
            <a:endParaRPr lang="en-US" altLang="zh-CN" dirty="0" smtClean="0"/>
          </a:p>
          <a:p>
            <a:endParaRPr lang="en-US" altLang="zh-CN" b="1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zh-CN" smtClean="0"/>
              <a:t>It’s time to learn Chinese</a:t>
            </a:r>
            <a:endParaRPr lang="nl-NL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18" y="4511607"/>
            <a:ext cx="2406116" cy="18045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84" y="4365103"/>
            <a:ext cx="2310698" cy="17330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84" y="2708920"/>
            <a:ext cx="2080681" cy="1454103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3491880" y="3101477"/>
            <a:ext cx="1044116" cy="222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61048"/>
            <a:ext cx="2304256" cy="1728192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Het eerste semester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382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 </a:t>
            </a:r>
            <a:r>
              <a:rPr lang="en-US" altLang="zh-CN" dirty="0" smtClean="0"/>
              <a:t>Meer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locaties</a:t>
            </a:r>
            <a:r>
              <a:rPr lang="zh-CN" altLang="en-US" dirty="0" smtClean="0"/>
              <a:t>  分校</a:t>
            </a:r>
            <a:r>
              <a:rPr lang="en-US" altLang="zh-CN" dirty="0" smtClean="0"/>
              <a:t>	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277812"/>
            <a:ext cx="8229600" cy="4848352"/>
          </a:xfrm>
        </p:spPr>
        <p:txBody>
          <a:bodyPr/>
          <a:lstStyle/>
          <a:p>
            <a:r>
              <a:rPr lang="en-US" altLang="zh-CN" dirty="0" smtClean="0"/>
              <a:t>2005 - Utrecht </a:t>
            </a:r>
          </a:p>
          <a:p>
            <a:pPr lvl="3"/>
            <a:r>
              <a:rPr lang="en-US" altLang="zh-CN" dirty="0" smtClean="0"/>
              <a:t>ROC </a:t>
            </a:r>
            <a:r>
              <a:rPr lang="en-US" altLang="zh-CN" dirty="0" err="1" smtClean="0"/>
              <a:t>kanaalweg</a:t>
            </a:r>
            <a:r>
              <a:rPr lang="en-US" altLang="zh-CN" dirty="0" smtClean="0"/>
              <a:t>,  2005 – 2009.01</a:t>
            </a:r>
          </a:p>
          <a:p>
            <a:pPr lvl="3"/>
            <a:r>
              <a:rPr lang="en-US" altLang="zh-CN" dirty="0" smtClean="0"/>
              <a:t>ROC </a:t>
            </a:r>
            <a:r>
              <a:rPr lang="en-US" altLang="zh-CN" dirty="0" err="1" smtClean="0"/>
              <a:t>Vondellaan</a:t>
            </a:r>
            <a:r>
              <a:rPr lang="en-US" altLang="zh-CN" dirty="0" smtClean="0"/>
              <a:t>, 2009.02 - 2010.06</a:t>
            </a:r>
          </a:p>
          <a:p>
            <a:pPr lvl="3"/>
            <a:r>
              <a:rPr lang="en-US" altLang="zh-CN" dirty="0" err="1" smtClean="0"/>
              <a:t>Leidsche</a:t>
            </a:r>
            <a:r>
              <a:rPr lang="en-US" altLang="zh-CN" dirty="0" smtClean="0"/>
              <a:t> Rijn College, 2010.09 - nu</a:t>
            </a:r>
          </a:p>
          <a:p>
            <a:pPr lvl="1"/>
            <a:endParaRPr lang="en-US" altLang="zh-CN" sz="1400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2008 -  </a:t>
            </a:r>
            <a:r>
              <a:rPr lang="en-US" altLang="zh-CN" dirty="0" err="1" smtClean="0"/>
              <a:t>Almere</a:t>
            </a:r>
            <a:r>
              <a:rPr lang="en-US" altLang="zh-CN" dirty="0" smtClean="0"/>
              <a:t>    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2009 -  Amsterdam   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2009 -  Amersfoort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zh-CN" smtClean="0"/>
              <a:t>It’s time to learn Chinese</a:t>
            </a:r>
            <a:endParaRPr lang="nl-NL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12776"/>
            <a:ext cx="2034226" cy="22872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301208"/>
            <a:ext cx="1860129" cy="9361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49080"/>
            <a:ext cx="1692584" cy="11161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68960"/>
            <a:ext cx="1785504" cy="12331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40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556793"/>
            <a:ext cx="8229600" cy="4680520"/>
          </a:xfrm>
        </p:spPr>
        <p:txBody>
          <a:bodyPr/>
          <a:lstStyle/>
          <a:p>
            <a:r>
              <a:rPr lang="zh-CN" altLang="en-US" dirty="0" smtClean="0"/>
              <a:t>现在</a:t>
            </a:r>
            <a:r>
              <a:rPr lang="en-US" altLang="zh-CN" dirty="0" smtClean="0"/>
              <a:t>,</a:t>
            </a:r>
            <a:r>
              <a:rPr lang="zh-CN" altLang="en-US" dirty="0" smtClean="0"/>
              <a:t>  十个班级</a:t>
            </a:r>
            <a:r>
              <a:rPr lang="en-US" altLang="zh-CN" dirty="0" smtClean="0"/>
              <a:t>,</a:t>
            </a:r>
            <a:r>
              <a:rPr lang="zh-CN" altLang="en-US" dirty="0" smtClean="0"/>
              <a:t>  </a:t>
            </a:r>
            <a:r>
              <a:rPr lang="en-US" altLang="zh-CN" dirty="0" smtClean="0"/>
              <a:t>100</a:t>
            </a:r>
            <a:r>
              <a:rPr lang="zh-CN" altLang="en-US" dirty="0" smtClean="0"/>
              <a:t>名学员</a:t>
            </a:r>
            <a:endParaRPr lang="en-US" altLang="zh-CN" dirty="0" smtClean="0"/>
          </a:p>
          <a:p>
            <a:r>
              <a:rPr lang="en-US" altLang="zh-CN" dirty="0" smtClean="0"/>
              <a:t>nu, 10 </a:t>
            </a:r>
            <a:r>
              <a:rPr lang="en-US" altLang="zh-CN" dirty="0" err="1" smtClean="0"/>
              <a:t>groepen</a:t>
            </a:r>
            <a:r>
              <a:rPr lang="en-US" altLang="zh-CN" dirty="0" smtClean="0"/>
              <a:t>,  100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leerlingen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zh-CN" altLang="en-US" dirty="0"/>
              <a:t>最小的学</a:t>
            </a:r>
            <a:r>
              <a:rPr lang="zh-CN" altLang="en-US" dirty="0" smtClean="0"/>
              <a:t>生 </a:t>
            </a:r>
            <a:r>
              <a:rPr lang="en-US" altLang="zh-CN" dirty="0" smtClean="0"/>
              <a:t>12</a:t>
            </a:r>
            <a:r>
              <a:rPr lang="zh-CN" altLang="en-US" dirty="0" smtClean="0"/>
              <a:t>岁</a:t>
            </a:r>
            <a:r>
              <a:rPr lang="en-US" altLang="zh-CN" dirty="0" smtClean="0"/>
              <a:t>, </a:t>
            </a:r>
            <a:r>
              <a:rPr lang="zh-CN" altLang="en-US" dirty="0" smtClean="0"/>
              <a:t>最老的学生</a:t>
            </a:r>
            <a:r>
              <a:rPr lang="en-US" altLang="zh-CN" dirty="0" smtClean="0"/>
              <a:t> 75</a:t>
            </a:r>
            <a:r>
              <a:rPr lang="zh-CN" altLang="en-US" dirty="0" smtClean="0"/>
              <a:t>岁</a:t>
            </a:r>
            <a:r>
              <a:rPr lang="nl-NL" altLang="zh-CN" dirty="0" smtClean="0"/>
              <a:t/>
            </a:r>
            <a:br>
              <a:rPr lang="nl-NL" altLang="zh-CN" dirty="0" smtClean="0"/>
            </a:br>
            <a:r>
              <a:rPr lang="nl-NL" altLang="zh-CN" sz="2400" dirty="0" smtClean="0"/>
              <a:t>De jongste leerling was 12 jaar en de oudste was 75.</a:t>
            </a:r>
            <a:r>
              <a:rPr lang="en-US" altLang="zh-CN" sz="2400" dirty="0" smtClean="0"/>
              <a:t> </a:t>
            </a:r>
            <a:br>
              <a:rPr lang="en-US" altLang="zh-CN" sz="2400" dirty="0" smtClean="0"/>
            </a:br>
            <a:endParaRPr lang="nl-NL" altLang="zh-CN" dirty="0" smtClean="0"/>
          </a:p>
          <a:p>
            <a:pPr lvl="2">
              <a:buNone/>
            </a:pPr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zh-CN" smtClean="0"/>
              <a:t>It’s time to learn Chinese</a:t>
            </a:r>
            <a:endParaRPr lang="nl-NL" altLang="zh-C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Meer groepen  </a:t>
            </a:r>
            <a:r>
              <a:rPr lang="zh-CN" altLang="nl-NL" dirty="0" smtClean="0"/>
              <a:t>班级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9927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556793"/>
            <a:ext cx="8229600" cy="4680520"/>
          </a:xfrm>
        </p:spPr>
        <p:txBody>
          <a:bodyPr/>
          <a:lstStyle/>
          <a:p>
            <a:r>
              <a:rPr lang="en-US" altLang="zh-CN" sz="2400" dirty="0" smtClean="0"/>
              <a:t>2011, 11 </a:t>
            </a:r>
            <a:r>
              <a:rPr lang="nl-NL" altLang="zh-CN" sz="2400" dirty="0" smtClean="0"/>
              <a:t>docenten</a:t>
            </a:r>
            <a:br>
              <a:rPr lang="nl-NL" altLang="zh-CN" sz="2400" dirty="0" smtClean="0"/>
            </a:br>
            <a:endParaRPr lang="en-US" altLang="zh-CN" sz="2400" dirty="0" smtClean="0"/>
          </a:p>
          <a:p>
            <a:pPr>
              <a:buNone/>
            </a:pPr>
            <a:r>
              <a:rPr lang="en-US" altLang="zh-CN" sz="2400" dirty="0" smtClean="0"/>
              <a:t>   Utrecht				    </a:t>
            </a:r>
            <a:r>
              <a:rPr lang="en-US" altLang="zh-CN" sz="2400" dirty="0" err="1" smtClean="0"/>
              <a:t>Almere</a:t>
            </a:r>
            <a:endParaRPr lang="nl-NL" altLang="zh-CN" sz="2400" dirty="0" smtClean="0"/>
          </a:p>
          <a:p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r>
              <a:rPr lang="en-US" altLang="zh-CN" sz="2400" dirty="0" smtClean="0"/>
              <a:t>    Amsterdam			    Amersfoort</a:t>
            </a:r>
            <a:r>
              <a:rPr lang="zh-CN" altLang="en-US" sz="2400" dirty="0" smtClean="0"/>
              <a:t> </a:t>
            </a:r>
            <a:endParaRPr lang="nl-NL" altLang="zh-CN" sz="2400" dirty="0" smtClean="0"/>
          </a:p>
          <a:p>
            <a:pPr lvl="2">
              <a:buNone/>
            </a:pPr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zh-CN" smtClean="0"/>
              <a:t>It’s time to learn Chinese</a:t>
            </a:r>
            <a:endParaRPr lang="nl-NL" altLang="zh-C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Meer docenten  </a:t>
            </a:r>
            <a:r>
              <a:rPr lang="zh-CN" altLang="nl-NL" dirty="0" smtClean="0"/>
              <a:t>老师</a:t>
            </a:r>
            <a:endParaRPr lang="nl-NL" dirty="0"/>
          </a:p>
        </p:txBody>
      </p:sp>
      <p:pic>
        <p:nvPicPr>
          <p:cNvPr id="7" name="Picture 6" descr="Zhang_W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852936"/>
            <a:ext cx="818110" cy="1080120"/>
          </a:xfrm>
          <a:prstGeom prst="rect">
            <a:avLst/>
          </a:prstGeom>
        </p:spPr>
      </p:pic>
      <p:pic>
        <p:nvPicPr>
          <p:cNvPr id="8" name="Picture 7" descr="Bao_Meiy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653136"/>
            <a:ext cx="864096" cy="1157888"/>
          </a:xfrm>
          <a:prstGeom prst="rect">
            <a:avLst/>
          </a:prstGeom>
        </p:spPr>
      </p:pic>
      <p:pic>
        <p:nvPicPr>
          <p:cNvPr id="9" name="Picture 8" descr="Chen_Xia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852936"/>
            <a:ext cx="810090" cy="1080120"/>
          </a:xfrm>
          <a:prstGeom prst="rect">
            <a:avLst/>
          </a:prstGeom>
        </p:spPr>
      </p:pic>
      <p:pic>
        <p:nvPicPr>
          <p:cNvPr id="10" name="Picture 9" descr="Dong_Xiao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2852936"/>
            <a:ext cx="802069" cy="1080120"/>
          </a:xfrm>
          <a:prstGeom prst="rect">
            <a:avLst/>
          </a:prstGeom>
        </p:spPr>
      </p:pic>
      <p:pic>
        <p:nvPicPr>
          <p:cNvPr id="11" name="Picture 10" descr="guo_li_2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581128"/>
            <a:ext cx="864096" cy="1261381"/>
          </a:xfrm>
          <a:prstGeom prst="rect">
            <a:avLst/>
          </a:prstGeom>
        </p:spPr>
      </p:pic>
      <p:pic>
        <p:nvPicPr>
          <p:cNvPr id="12" name="Picture 11" descr="Li_Yunya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2852936"/>
            <a:ext cx="792088" cy="1056117"/>
          </a:xfrm>
          <a:prstGeom prst="rect">
            <a:avLst/>
          </a:prstGeom>
        </p:spPr>
      </p:pic>
      <p:pic>
        <p:nvPicPr>
          <p:cNvPr id="13" name="Picture 12" descr="Yuan_Xiaoxi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4653136"/>
            <a:ext cx="810090" cy="1080120"/>
          </a:xfrm>
          <a:prstGeom prst="rect">
            <a:avLst/>
          </a:prstGeom>
        </p:spPr>
      </p:pic>
      <p:pic>
        <p:nvPicPr>
          <p:cNvPr id="15" name="Picture 14" descr="zhang_p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6216" y="2852936"/>
            <a:ext cx="822960" cy="1097280"/>
          </a:xfrm>
          <a:prstGeom prst="rect">
            <a:avLst/>
          </a:prstGeom>
        </p:spPr>
      </p:pic>
      <p:pic>
        <p:nvPicPr>
          <p:cNvPr id="14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896797" cy="1080120"/>
          </a:xfrm>
          <a:prstGeom prst="rect">
            <a:avLst/>
          </a:prstGeom>
        </p:spPr>
      </p:pic>
      <p:pic>
        <p:nvPicPr>
          <p:cNvPr id="16" name="Picture 15" descr="lian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52320" y="2852936"/>
            <a:ext cx="878411" cy="1080120"/>
          </a:xfrm>
          <a:prstGeom prst="rect">
            <a:avLst/>
          </a:prstGeom>
        </p:spPr>
      </p:pic>
      <p:pic>
        <p:nvPicPr>
          <p:cNvPr id="17" name="Picture 16" descr="zhanghan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15816" y="4653136"/>
            <a:ext cx="864096" cy="1151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27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Logo en </a:t>
            </a:r>
            <a:r>
              <a:rPr lang="en-US" altLang="zh-CN" dirty="0" err="1" smtClean="0"/>
              <a:t>kleur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学院主色徽标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2" y="1557338"/>
            <a:ext cx="8424168" cy="4568825"/>
          </a:xfrm>
        </p:spPr>
        <p:txBody>
          <a:bodyPr/>
          <a:lstStyle/>
          <a:p>
            <a:r>
              <a:rPr lang="nl-NL" altLang="zh-CN" sz="2400" dirty="0" smtClean="0"/>
              <a:t>Percentage Chinees </a:t>
            </a:r>
            <a:r>
              <a:rPr lang="en-US" altLang="zh-CN" sz="2400" dirty="0" err="1" smtClean="0"/>
              <a:t>sprekende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mensen</a:t>
            </a:r>
            <a:r>
              <a:rPr lang="nl-NL" altLang="zh-CN" sz="2400" dirty="0" smtClean="0"/>
              <a:t> 13,7%</a:t>
            </a:r>
          </a:p>
          <a:p>
            <a:r>
              <a:rPr lang="nl-NL" altLang="zh-CN" sz="2400" dirty="0" smtClean="0"/>
              <a:t>Groen staat voor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jeugd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hoop</a:t>
            </a:r>
            <a:r>
              <a:rPr lang="zh-CN" altLang="en-US" sz="2400" dirty="0" smtClean="0"/>
              <a:t>，</a:t>
            </a:r>
            <a:r>
              <a:rPr lang="en-US" altLang="zh-CN" sz="2400" dirty="0" err="1" smtClean="0"/>
              <a:t>toekomst</a:t>
            </a:r>
            <a:r>
              <a:rPr lang="zh-CN" altLang="en-US" sz="2400" dirty="0" smtClean="0"/>
              <a:t>，</a:t>
            </a:r>
            <a:r>
              <a:rPr lang="en-US" altLang="zh-CN" sz="2400" dirty="0" err="1" smtClean="0"/>
              <a:t>natuur</a:t>
            </a:r>
            <a:endParaRPr lang="nl-NL" altLang="zh-CN" sz="2400" dirty="0" smtClean="0"/>
          </a:p>
          <a:p>
            <a:pPr lvl="7"/>
            <a:endParaRPr lang="nl-NL" altLang="zh-CN" dirty="0" smtClean="0"/>
          </a:p>
          <a:p>
            <a:pPr lvl="7"/>
            <a:endParaRPr lang="nl-NL" altLang="zh-CN" dirty="0"/>
          </a:p>
          <a:p>
            <a:pPr marL="3657600" lvl="8" indent="0">
              <a:buNone/>
            </a:pPr>
            <a:r>
              <a:rPr lang="nl-NL" altLang="zh-CN" sz="2000" dirty="0" smtClean="0"/>
              <a:t/>
            </a:r>
            <a:br>
              <a:rPr lang="nl-NL" altLang="zh-CN" sz="2000" dirty="0" smtClean="0"/>
            </a:br>
            <a:r>
              <a:rPr lang="zh-CN" altLang="en-US" sz="2000" dirty="0" smtClean="0"/>
              <a:t>     苹果绿 象征</a:t>
            </a:r>
            <a:endParaRPr lang="nl-NL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 				</a:t>
            </a:r>
            <a:r>
              <a:rPr lang="zh-CN" altLang="en-US" sz="2000" dirty="0" smtClean="0"/>
              <a:t>             青春，朝气，希望，未来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/>
              <a:t>	</a:t>
            </a:r>
            <a:r>
              <a:rPr lang="en-US" altLang="zh-CN" sz="2000" dirty="0" smtClean="0"/>
              <a:t>			</a:t>
            </a:r>
            <a:r>
              <a:rPr lang="zh-CN" altLang="en-US" sz="2000" dirty="0" smtClean="0"/>
              <a:t>                自然，简约，环保</a:t>
            </a:r>
            <a:r>
              <a:rPr lang="en-US" altLang="zh-CN" dirty="0" smtClean="0"/>
              <a:t>	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zh-CN" smtClean="0"/>
              <a:t>It’s time to learn Chinese</a:t>
            </a:r>
            <a:endParaRPr lang="nl-NL" altLang="zh-CN"/>
          </a:p>
        </p:txBody>
      </p:sp>
      <p:pic>
        <p:nvPicPr>
          <p:cNvPr id="7" name="Picture 6" descr="CCN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869160"/>
            <a:ext cx="5916294" cy="1449688"/>
          </a:xfrm>
          <a:prstGeom prst="rect">
            <a:avLst/>
          </a:prstGeom>
        </p:spPr>
      </p:pic>
      <p:pic>
        <p:nvPicPr>
          <p:cNvPr id="9" name="Picture 8" descr="CCN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564904"/>
            <a:ext cx="3947460" cy="2288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941168"/>
            <a:ext cx="1878238" cy="13604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01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2008 -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2011</a:t>
            </a:r>
            <a:r>
              <a:rPr lang="zh-CN" altLang="en-US" dirty="0" smtClean="0"/>
              <a:t>，</a:t>
            </a:r>
            <a:r>
              <a:rPr lang="nl-NL" altLang="zh-CN" sz="2400" dirty="0" smtClean="0"/>
              <a:t>4 x studiereis naar Beijing georganiseerd</a:t>
            </a:r>
            <a:endParaRPr lang="en-US" altLang="zh-CN" sz="2400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zh-CN" smtClean="0"/>
              <a:t>It’s time to learn Chinese</a:t>
            </a:r>
            <a:endParaRPr lang="nl-NL" altLang="zh-C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err="1" smtClean="0"/>
              <a:t>Studiereis</a:t>
            </a:r>
            <a:r>
              <a:rPr lang="en-US" altLang="zh-CN" dirty="0" smtClean="0"/>
              <a:t> Beijing</a:t>
            </a:r>
            <a:r>
              <a:rPr lang="zh-CN" altLang="en-US" dirty="0" smtClean="0"/>
              <a:t>， 游学北京行</a:t>
            </a:r>
            <a:endParaRPr lang="nl-NL" dirty="0"/>
          </a:p>
        </p:txBody>
      </p:sp>
      <p:pic>
        <p:nvPicPr>
          <p:cNvPr id="6" name="Picture 5" descr="IMG_0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2688298" cy="2016224"/>
          </a:xfrm>
          <a:prstGeom prst="rect">
            <a:avLst/>
          </a:prstGeom>
        </p:spPr>
      </p:pic>
      <p:pic>
        <p:nvPicPr>
          <p:cNvPr id="9" name="Picture 8" descr="temple-of-heaven-beijing-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581128"/>
            <a:ext cx="3004369" cy="1693892"/>
          </a:xfrm>
          <a:prstGeom prst="rect">
            <a:avLst/>
          </a:prstGeom>
        </p:spPr>
      </p:pic>
      <p:pic>
        <p:nvPicPr>
          <p:cNvPr id="8" name="Picture 7" descr="IMG_00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509120"/>
            <a:ext cx="2376264" cy="1782198"/>
          </a:xfrm>
          <a:prstGeom prst="rect">
            <a:avLst/>
          </a:prstGeom>
        </p:spPr>
      </p:pic>
      <p:pic>
        <p:nvPicPr>
          <p:cNvPr id="7" name="Picture 6" descr="IMG_0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780928"/>
            <a:ext cx="2555776" cy="1916832"/>
          </a:xfrm>
          <a:prstGeom prst="rect">
            <a:avLst/>
          </a:prstGeom>
        </p:spPr>
      </p:pic>
      <p:pic>
        <p:nvPicPr>
          <p:cNvPr id="10" name="Picture 9" descr="Beijing-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2276872"/>
            <a:ext cx="2880320" cy="1920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2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zh-CN" smtClean="0"/>
              <a:t>It’s time to learn Chinese</a:t>
            </a:r>
            <a:endParaRPr lang="nl-NL" altLang="zh-C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err="1" smtClean="0"/>
              <a:t>Cultuur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Activiteiten</a:t>
            </a:r>
            <a:r>
              <a:rPr lang="en-US" altLang="zh-CN" dirty="0" smtClean="0"/>
              <a:t> – </a:t>
            </a:r>
            <a:r>
              <a:rPr lang="zh-CN" altLang="en-US" dirty="0" smtClean="0"/>
              <a:t>参观兵马俑</a:t>
            </a:r>
            <a:endParaRPr lang="nl-NL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68825"/>
          </a:xfrm>
        </p:spPr>
        <p:txBody>
          <a:bodyPr/>
          <a:lstStyle/>
          <a:p>
            <a:r>
              <a:rPr lang="nl-NL" altLang="zh-CN" dirty="0" smtClean="0"/>
              <a:t>2008 - Terracotta tentoonstelling in Assen</a:t>
            </a:r>
          </a:p>
        </p:txBody>
      </p:sp>
      <p:pic>
        <p:nvPicPr>
          <p:cNvPr id="7" name="Picture 6" descr="Xian_Terracotta_offic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204864"/>
            <a:ext cx="1368152" cy="2400973"/>
          </a:xfrm>
          <a:prstGeom prst="rect">
            <a:avLst/>
          </a:prstGeom>
        </p:spPr>
      </p:pic>
      <p:pic>
        <p:nvPicPr>
          <p:cNvPr id="8" name="Picture 7" descr="10 mei Asse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284984"/>
            <a:ext cx="3744416" cy="2808312"/>
          </a:xfrm>
          <a:prstGeom prst="rect">
            <a:avLst/>
          </a:prstGeom>
        </p:spPr>
      </p:pic>
      <p:pic>
        <p:nvPicPr>
          <p:cNvPr id="9" name="Picture 8" descr="agenda_goass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276872"/>
            <a:ext cx="2282036" cy="338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10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 (1)">
  <a:themeElements>
    <a:clrScheme name="CC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C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CCN (1)</Template>
  <TotalTime>833</TotalTime>
  <Words>417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CCN (1)</vt:lpstr>
      <vt:lpstr>荷兰汉语学院五年历程回顾  Terugblik op 5 jaar CCN</vt:lpstr>
      <vt:lpstr>Waarom CCN? 学院起源</vt:lpstr>
      <vt:lpstr>Het eerste semester</vt:lpstr>
      <vt:lpstr> Meer locaties  分校  </vt:lpstr>
      <vt:lpstr>Meer groepen  班级</vt:lpstr>
      <vt:lpstr>Meer docenten  老师</vt:lpstr>
      <vt:lpstr>Logo en kleur      学院主色徽标</vt:lpstr>
      <vt:lpstr>Studiereis Beijing， 游学北京行</vt:lpstr>
      <vt:lpstr>Cultuur Activiteiten – 参观兵马俑</vt:lpstr>
      <vt:lpstr>Cultuur Activiteiten – 书法和太极</vt:lpstr>
      <vt:lpstr>Cultuur Activiteiten – 赏灯会</vt:lpstr>
      <vt:lpstr>Cultuur Activiteiten – 专题讲座</vt:lpstr>
      <vt:lpstr>Cultuur Activiteiten – 参观博物馆</vt:lpstr>
      <vt:lpstr>CCN in de toekomst， 未来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荷兰汉语学院五年成长历程</dc:title>
  <dc:creator>Hongjing</dc:creator>
  <cp:lastModifiedBy>Frank van Zwol</cp:lastModifiedBy>
  <cp:revision>82</cp:revision>
  <dcterms:created xsi:type="dcterms:W3CDTF">2011-10-21T10:23:14Z</dcterms:created>
  <dcterms:modified xsi:type="dcterms:W3CDTF">2011-10-24T20:02:43Z</dcterms:modified>
</cp:coreProperties>
</file>